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4/11/12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223931-2061-034C-80A5-BC627938BBBC}" type="datetimeFigureOut">
              <a:rPr lang="en-US" smtClean="0"/>
              <a:t>4/11/12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bit.ly/Hdegh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HPeKt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beth.patel@marin.edu" TargetMode="External"/><Relationship Id="rId3" Type="http://schemas.openxmlformats.org/officeDocument/2006/relationships/hyperlink" Target="mailto:cara.statucki@marin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60378" y="812800"/>
            <a:ext cx="8211908" cy="22748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marR="0" lvl="0" indent="0" algn="ctr" defTabSz="507995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Increasing Student Success by Integrating </a:t>
            </a:r>
            <a:r>
              <a:rPr kumimoji="0" lang="en-US" sz="4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SLOs</a:t>
            </a: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 and Best Practices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60377" y="3540127"/>
            <a:ext cx="9018588" cy="24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Beth Patel   </a:t>
            </a: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                           </a:t>
            </a: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Cara </a:t>
            </a:r>
            <a:r>
              <a:rPr lang="en-US" sz="3200" dirty="0" err="1">
                <a:solidFill>
                  <a:srgbClr val="000000"/>
                </a:solidFill>
                <a:latin typeface="Arial" pitchFamily="1" charset="0"/>
              </a:rPr>
              <a:t>Statucki</a:t>
            </a: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 Kreit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ESL/Basic Skills English            English Department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College of Marin                         College of Marin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b="1" dirty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b="1" dirty="0">
                <a:solidFill>
                  <a:srgbClr val="000000"/>
                </a:solidFill>
                <a:latin typeface="Arial" pitchFamily="1" charset="0"/>
              </a:rPr>
              <a:t>Link to our Wiki site:  </a:t>
            </a:r>
            <a:r>
              <a:rPr lang="en-US" sz="2700" b="1" u="sng" dirty="0">
                <a:solidFill>
                  <a:srgbClr val="0000FF"/>
                </a:solidFill>
                <a:latin typeface="Arial" pitchFamily="1" charset="0"/>
                <a:hlinkClick r:id="rId2"/>
              </a:rPr>
              <a:t>http://bit.ly/Hdeghg</a:t>
            </a:r>
            <a:endParaRPr lang="en-US" sz="2700" b="1" u="sng" dirty="0">
              <a:solidFill>
                <a:srgbClr val="0000FF"/>
              </a:solidFill>
              <a:latin typeface="Arial" pitchFamily="1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Agenda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buNone/>
            </a:pP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Rationale 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Overview of our college learning outcomes  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Summary of our process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Website tour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Applications to other departments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Importance of professional learning communities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Rationale for Project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95000"/>
              </a:lnSpc>
              <a:buNone/>
            </a:pPr>
            <a:r>
              <a:rPr lang="en-US" sz="27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ESL course alignment and Student Learning Outcomes (</a:t>
            </a: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)     </a:t>
            </a:r>
            <a:endParaRPr lang="en-US" dirty="0" smtClean="0"/>
          </a:p>
          <a:p>
            <a:pPr algn="ctr">
              <a:lnSpc>
                <a:spcPct val="95000"/>
              </a:lnSpc>
              <a:buNone/>
            </a:pPr>
            <a:r>
              <a:rPr lang="en-US" sz="29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 and classroom practices </a:t>
            </a:r>
            <a:endParaRPr lang="en-US" dirty="0" smtClean="0"/>
          </a:p>
          <a:p>
            <a:pPr>
              <a:lnSpc>
                <a:spcPct val="95000"/>
              </a:lnSpc>
            </a:pP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College-wide learning outcomes 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Inquiry Question: What instructional practices can we use to prepare basic skills students to successfully meet college-wide </a:t>
            </a: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?  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  </a:t>
            </a:r>
            <a:endParaRPr lang="en-US" sz="2900" dirty="0">
              <a:solidFill>
                <a:srgbClr val="000000"/>
              </a:solidFill>
              <a:latin typeface="Arial" pitchFamily="1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College-Wide </a:t>
            </a:r>
            <a:r>
              <a:rPr lang="en-US" cap="none" dirty="0" err="1" smtClean="0"/>
              <a:t>SLOs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Written Competency 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2. Critical Thinking and Problem Solving</a:t>
            </a:r>
            <a:br>
              <a:rPr lang="en-US" dirty="0" smtClean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3. Information Literacy</a:t>
            </a:r>
            <a:br>
              <a:rPr lang="en-US" dirty="0" smtClean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4. Visual Communication</a:t>
            </a:r>
            <a:r>
              <a:rPr lang="en-US" b="1" dirty="0" smtClean="0">
                <a:solidFill>
                  <a:srgbClr val="000000"/>
                </a:solidFill>
                <a:latin typeface="Arial" pitchFamily="1" charset="0"/>
              </a:rPr>
              <a:t/>
            </a:r>
            <a:br>
              <a:rPr lang="en-US" b="1" dirty="0" smtClean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5. Scientific Reasoning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These </a:t>
            </a:r>
            <a:r>
              <a:rPr lang="en-US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reflect the core competencies required for students who complete the General Education program and serve as the </a:t>
            </a:r>
            <a:r>
              <a:rPr lang="en-US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for our GE program.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1800" dirty="0" smtClean="0">
                <a:solidFill>
                  <a:srgbClr val="000000"/>
                </a:solidFill>
                <a:latin typeface="Arial" pitchFamily="1" charset="0"/>
              </a:rPr>
              <a:t>	Rubrics:  </a:t>
            </a:r>
            <a:r>
              <a:rPr lang="en-US" sz="1800" u="sng" dirty="0" smtClean="0">
                <a:solidFill>
                  <a:srgbClr val="0000FF"/>
                </a:solidFill>
                <a:latin typeface="Arial" pitchFamily="1" charset="0"/>
                <a:hlinkClick r:id="rId2"/>
              </a:rPr>
              <a:t>http://bit.ly/HPeKta</a:t>
            </a:r>
            <a:endParaRPr lang="en-US" sz="1800" u="sng" dirty="0">
              <a:solidFill>
                <a:srgbClr val="0000FF"/>
              </a:solidFill>
              <a:latin typeface="Arial" pitchFamily="1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 Summary of our Process</a:t>
            </a:r>
            <a:endParaRPr lang="en-US" cap="none" dirty="0"/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 flipV="1">
            <a:off x="4136118" y="1719040"/>
            <a:ext cx="496888" cy="601663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 flipV="1">
            <a:off x="4139291" y="3141438"/>
            <a:ext cx="477838" cy="655638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16591" y="1306290"/>
            <a:ext cx="8912226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Write proposal; solicit materials from teachers in the department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13391" y="2393727"/>
            <a:ext cx="9030609" cy="61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Collect current research, publications about new trends in the field and other schools, and conference materials 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-89809" y="3846290"/>
            <a:ext cx="9764713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Align the materials collected with the five college learning outcomes</a:t>
            </a:r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 flipV="1">
            <a:off x="4139291" y="4360638"/>
            <a:ext cx="520700" cy="693738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13391" y="4963890"/>
            <a:ext cx="9030609" cy="3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 smtClean="0">
                <a:solidFill>
                  <a:srgbClr val="000000"/>
                </a:solidFill>
                <a:latin typeface="Arial" pitchFamily="1" charset="0"/>
              </a:rPr>
              <a:t>Create a Wiki site using the collected materials</a:t>
            </a:r>
            <a:endParaRPr lang="en-US" sz="2100" u="sng" dirty="0">
              <a:solidFill>
                <a:srgbClr val="0000FF"/>
              </a:solidFill>
              <a:latin typeface="Arial" pitchFamily="1" charset="0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flipV="1">
            <a:off x="4139291" y="5681438"/>
            <a:ext cx="566738" cy="790576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00718" y="6475190"/>
            <a:ext cx="8983663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Share resources within the college and beyond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Applications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In your groups, look over the rubrics and talk about 1-2 activities that you use in your classroom that relate to one of the skills on the critical thinking rubric 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How can this type of work be applied to your own department?  Do you have similar methods for sharing resources?  Are they linked to course, program, or school-wide </a:t>
            </a: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? 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Thank you for coming!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Questions?  Contact: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Beth Patel </a:t>
            </a:r>
            <a:r>
              <a:rPr lang="en-US" u="sng" dirty="0" smtClean="0">
                <a:solidFill>
                  <a:srgbClr val="0000FF"/>
                </a:solidFill>
                <a:latin typeface="Arial" pitchFamily="1" charset="0"/>
                <a:hlinkClick r:id="rId2"/>
              </a:rPr>
              <a:t>beth.patel@marin.edu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or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Cara </a:t>
            </a:r>
            <a:r>
              <a:rPr lang="en-US" dirty="0" err="1" smtClean="0">
                <a:solidFill>
                  <a:srgbClr val="000000"/>
                </a:solidFill>
                <a:latin typeface="Arial" pitchFamily="1" charset="0"/>
              </a:rPr>
              <a:t>Statucki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Kreit </a:t>
            </a:r>
            <a:r>
              <a:rPr lang="en-US" u="sng" dirty="0" smtClean="0">
                <a:solidFill>
                  <a:srgbClr val="0000FF"/>
                </a:solidFill>
                <a:latin typeface="Arial" pitchFamily="1" charset="0"/>
                <a:hlinkClick r:id="rId3"/>
              </a:rPr>
              <a:t>cara.statucki@marin.edu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2162" dirty="0" smtClean="0">
                <a:solidFill>
                  <a:srgbClr val="000000"/>
                </a:solidFill>
                <a:latin typeface="Arial" pitchFamily="1" charset="0"/>
              </a:rPr>
              <a:t>	Project was funded by the Basic Skills Initiative at College of Marin   </a:t>
            </a:r>
            <a:r>
              <a:rPr lang="en-US" sz="2595" dirty="0" smtClean="0">
                <a:solidFill>
                  <a:srgbClr val="000000"/>
                </a:solidFill>
                <a:latin typeface="Arial" pitchFamily="1" charset="0"/>
              </a:rPr>
              <a:t/>
            </a:r>
            <a:br>
              <a:rPr lang="en-US" sz="2595" dirty="0" smtClean="0">
                <a:solidFill>
                  <a:srgbClr val="000000"/>
                </a:solidFill>
                <a:latin typeface="Arial" pitchFamily="1" charset="0"/>
              </a:rPr>
            </a:br>
            <a:r>
              <a:rPr lang="en-US" sz="2162" dirty="0" smtClean="0">
                <a:solidFill>
                  <a:srgbClr val="000000"/>
                </a:solidFill>
                <a:latin typeface="Arial" pitchFamily="1" charset="0"/>
              </a:rPr>
              <a:t>  </a:t>
            </a:r>
            <a:endParaRPr lang="en-US" sz="2595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13</TotalTime>
  <Words>134</Words>
  <Application>Microsoft Macintosh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PowerPoint Presentation</vt:lpstr>
      <vt:lpstr>Agenda</vt:lpstr>
      <vt:lpstr>Rationale for Project</vt:lpstr>
      <vt:lpstr>College-Wide SLOs</vt:lpstr>
      <vt:lpstr>A Summary of our Process</vt:lpstr>
      <vt:lpstr>Applications</vt:lpstr>
      <vt:lpstr>Thank you for coming!</vt:lpstr>
    </vt:vector>
  </TitlesOfParts>
  <Company>Institute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Bradley Kreit</dc:creator>
  <cp:lastModifiedBy>Cara Statucki</cp:lastModifiedBy>
  <cp:revision>1</cp:revision>
  <dcterms:created xsi:type="dcterms:W3CDTF">2012-04-04T04:28:30Z</dcterms:created>
  <dcterms:modified xsi:type="dcterms:W3CDTF">2012-04-12T02:25:08Z</dcterms:modified>
</cp:coreProperties>
</file>